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5D3122-3C34-4543-9858-83216EDFFCFE}">
  <a:tblStyle styleId="{BF5D3122-3C34-4543-9858-83216EDFFC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2bf96606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2bf96606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2bf96606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2bf96606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2bf96606e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2bf96606e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2bf96606e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2bf96606e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2bf96606e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2bf96606e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2bf96606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2bf96606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90225" y="3476100"/>
            <a:ext cx="2656200" cy="94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AE673A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9575" y="4274150"/>
            <a:ext cx="3058500" cy="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Group Number- 3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264100" y="4173350"/>
            <a:ext cx="38799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-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Mataria </a:t>
            </a: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Pence </a:t>
            </a: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Jagatkumar (170382)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-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Amrendra Pratap Singh (170097)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-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Aditya Raghuwanshi (170052)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olar System Portrait - 60 Frame Mosaic."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240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13"/>
          <p:cNvCxnSpPr/>
          <p:nvPr/>
        </p:nvCxnSpPr>
        <p:spPr>
          <a:xfrm>
            <a:off x="139275" y="4307800"/>
            <a:ext cx="2858700" cy="3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13"/>
          <p:cNvCxnSpPr/>
          <p:nvPr/>
        </p:nvCxnSpPr>
        <p:spPr>
          <a:xfrm flipH="1" rot="10800000">
            <a:off x="59700" y="2466400"/>
            <a:ext cx="9004200" cy="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25389" l="0" r="37872" t="0"/>
          <a:stretch/>
        </p:blipFill>
        <p:spPr>
          <a:xfrm>
            <a:off x="-97525" y="-8275"/>
            <a:ext cx="924152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3213" y="270525"/>
            <a:ext cx="3558475" cy="846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6" name="Google Shape;66;p14"/>
          <p:cNvGraphicFramePr/>
          <p:nvPr/>
        </p:nvGraphicFramePr>
        <p:xfrm>
          <a:off x="1081375" y="427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{BF5D3122-3C34-4543-9858-83216EDFFCFE}</a:tableStyleId>
              </a:tblPr>
              <a:tblGrid>
                <a:gridCol w="1396250"/>
                <a:gridCol w="1396250"/>
                <a:gridCol w="1396250"/>
                <a:gridCol w="1396250"/>
                <a:gridCol w="1396250"/>
              </a:tblGrid>
              <a:tr h="355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Solar Objects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RA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Declination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Altitude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Azimuth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55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Sun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00FF"/>
                          </a:solidFill>
                        </a:rPr>
                        <a:t>14h16m09.58s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00FF"/>
                          </a:solidFill>
                        </a:rPr>
                        <a:t>-13</a:t>
                      </a:r>
                      <a:r>
                        <a:rPr b="1" baseline="30000" lang="en">
                          <a:solidFill>
                            <a:srgbClr val="0000FF"/>
                          </a:solidFill>
                        </a:rPr>
                        <a:t>o</a:t>
                      </a:r>
                      <a:r>
                        <a:rPr b="1" lang="en">
                          <a:solidFill>
                            <a:srgbClr val="0000FF"/>
                          </a:solidFill>
                        </a:rPr>
                        <a:t>38’29.5”</a:t>
                      </a:r>
                      <a:endParaRPr b="1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+51</a:t>
                      </a:r>
                      <a:r>
                        <a:rPr b="1" baseline="30000" lang="en"/>
                        <a:t>o</a:t>
                      </a:r>
                      <a:r>
                        <a:rPr b="1" lang="en"/>
                        <a:t>07’32.5”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+156</a:t>
                      </a:r>
                      <a:r>
                        <a:rPr b="1" baseline="30000" lang="en"/>
                        <a:t>o</a:t>
                      </a:r>
                      <a:r>
                        <a:rPr b="1" lang="en"/>
                        <a:t>09’32.4”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7" name="Google Shape;67;p14"/>
          <p:cNvSpPr txBox="1"/>
          <p:nvPr/>
        </p:nvSpPr>
        <p:spPr>
          <a:xfrm>
            <a:off x="5583150" y="1219625"/>
            <a:ext cx="3558600" cy="846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Upon Conversion of Sterillium values</a:t>
            </a:r>
            <a:r>
              <a:rPr lang="en"/>
              <a:t>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RA= -2.6226 rad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declination= </a:t>
            </a:r>
            <a:r>
              <a:rPr lang="en"/>
              <a:t>-0.2381 rad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5580888" y="0"/>
            <a:ext cx="3563100" cy="31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MATLAB Values</a:t>
            </a:r>
            <a:endParaRPr b="1"/>
          </a:p>
        </p:txBody>
      </p:sp>
      <p:sp>
        <p:nvSpPr>
          <p:cNvPr id="69" name="Google Shape;69;p14"/>
          <p:cNvSpPr txBox="1"/>
          <p:nvPr/>
        </p:nvSpPr>
        <p:spPr>
          <a:xfrm>
            <a:off x="5583150" y="2168825"/>
            <a:ext cx="3558600" cy="8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 and Declination values from both the sources are nearly same. Hence our MATLAB code is perfectly good for this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32464" l="0" r="32464" t="0"/>
          <a:stretch/>
        </p:blipFill>
        <p:spPr>
          <a:xfrm>
            <a:off x="0" y="0"/>
            <a:ext cx="457201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40670" l="0" r="40670" t="0"/>
          <a:stretch/>
        </p:blipFill>
        <p:spPr>
          <a:xfrm>
            <a:off x="4572000" y="2571758"/>
            <a:ext cx="4572024" cy="257176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6" name="Google Shape;76;p15"/>
          <p:cNvGraphicFramePr/>
          <p:nvPr/>
        </p:nvGraphicFramePr>
        <p:xfrm>
          <a:off x="2923875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{BF5D3122-3C34-4543-9858-83216EDFFCFE}</a:tableStyleId>
              </a:tblPr>
              <a:tblGrid>
                <a:gridCol w="1244025"/>
                <a:gridCol w="1244025"/>
                <a:gridCol w="1244025"/>
                <a:gridCol w="1244025"/>
                <a:gridCol w="1244025"/>
              </a:tblGrid>
              <a:tr h="3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Solar Objects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RA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Declination 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Altitude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Azimuth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4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Mercury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15hr46m59.96s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-22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58’23.7’’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+31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38’49.4’’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+138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25’59.7’’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Venus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11h23m06.58s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+4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11’58.4”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+57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18’17.6”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+240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30’58.6”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38654" l="0" r="38654" t="0"/>
          <a:stretch/>
        </p:blipFill>
        <p:spPr>
          <a:xfrm>
            <a:off x="4571999" y="2571743"/>
            <a:ext cx="4572000" cy="2571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38635" l="0" r="38635" t="0"/>
          <a:stretch/>
        </p:blipFill>
        <p:spPr>
          <a:xfrm>
            <a:off x="0" y="0"/>
            <a:ext cx="4571990" cy="2571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3" name="Google Shape;83;p16"/>
          <p:cNvGraphicFramePr/>
          <p:nvPr/>
        </p:nvGraphicFramePr>
        <p:xfrm>
          <a:off x="31725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{BF5D3122-3C34-4543-9858-83216EDFFCFE}</a:tableStyleId>
              </a:tblPr>
              <a:tblGrid>
                <a:gridCol w="1194300"/>
                <a:gridCol w="1194300"/>
                <a:gridCol w="1194300"/>
                <a:gridCol w="1194300"/>
                <a:gridCol w="1194300"/>
              </a:tblGrid>
              <a:tr h="28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Solar Objects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RA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Declination 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Altitude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Azimuth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Mars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18h42m28.12s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-24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46’48.6’’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-02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10’09.7’’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+115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57’46.0’’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Jupiter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01h50m13.03s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+09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42’15.2’’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-56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54’01.0’’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+344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15’18.6’’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38540" l="0" r="38540" t="0"/>
          <a:stretch/>
        </p:blipFill>
        <p:spPr>
          <a:xfrm>
            <a:off x="4571998" y="2571750"/>
            <a:ext cx="457203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38635" l="0" r="38635" t="0"/>
          <a:stretch/>
        </p:blipFill>
        <p:spPr>
          <a:xfrm>
            <a:off x="0" y="0"/>
            <a:ext cx="4572000" cy="257175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7"/>
          <p:cNvGraphicFramePr/>
          <p:nvPr/>
        </p:nvGraphicFramePr>
        <p:xfrm>
          <a:off x="3172525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{BF5D3122-3C34-4543-9858-83216EDFFCFE}</a:tableStyleId>
              </a:tblPr>
              <a:tblGrid>
                <a:gridCol w="1194300"/>
                <a:gridCol w="1194300"/>
                <a:gridCol w="1194300"/>
                <a:gridCol w="1194300"/>
                <a:gridCol w="1194300"/>
              </a:tblGrid>
              <a:tr h="30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Solar Objects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RA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Declination 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Altitude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Azimuth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0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Saturn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2h50m29.21s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+13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37’16.2”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-47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02’44.7”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+324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51’56.3”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0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Neptune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20h15m23.37s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-19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32’31.1”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-20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35’23.1”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+103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25’30.3”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40241" l="0" r="40244" t="0"/>
          <a:stretch/>
        </p:blipFill>
        <p:spPr>
          <a:xfrm>
            <a:off x="0" y="0"/>
            <a:ext cx="4572000" cy="2571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 rotWithShape="1">
          <a:blip r:embed="rId4">
            <a:alphaModFix/>
          </a:blip>
          <a:srcRect b="38852" l="0" r="38852" t="0"/>
          <a:stretch/>
        </p:blipFill>
        <p:spPr>
          <a:xfrm>
            <a:off x="4571997" y="2571750"/>
            <a:ext cx="4572005" cy="2571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7" name="Google Shape;97;p18"/>
          <p:cNvGraphicFramePr/>
          <p:nvPr/>
        </p:nvGraphicFramePr>
        <p:xfrm>
          <a:off x="309275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{BF5D3122-3C34-4543-9858-83216EDFFCFE}</a:tableStyleId>
              </a:tblPr>
              <a:tblGrid>
                <a:gridCol w="1210250"/>
                <a:gridCol w="1210250"/>
                <a:gridCol w="1210250"/>
                <a:gridCol w="1210250"/>
                <a:gridCol w="1210250"/>
              </a:tblGrid>
              <a:tr h="239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Solar Objects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RA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Declination 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Altitude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Azimuth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39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Moon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07h22m36.66s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+20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00’27.9’’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+8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59’23.0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+288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01’50.3’’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39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Uranus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21h02m12.33s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-17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36’07.2”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-30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40’39.0”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+97</a:t>
                      </a:r>
                      <a:r>
                        <a:rPr baseline="30000" lang="en" sz="1200"/>
                        <a:t>o</a:t>
                      </a:r>
                      <a:r>
                        <a:rPr lang="en" sz="1200"/>
                        <a:t>51’48.2”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0"/>
            <a:ext cx="55314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[RA,delta] = SolarAzElq(</a:t>
            </a:r>
            <a:r>
              <a:rPr lang="en" sz="1000">
                <a:solidFill>
                  <a:srgbClr val="AA04F9"/>
                </a:solidFill>
                <a:latin typeface="Courier New"/>
                <a:ea typeface="Courier New"/>
                <a:cs typeface="Courier New"/>
                <a:sym typeface="Courier New"/>
              </a:rPr>
              <a:t>'1999-10-30 11:30:00'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,22.2913,70.7930,140);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fprintf(</a:t>
            </a:r>
            <a:r>
              <a:rPr lang="en" sz="1000">
                <a:solidFill>
                  <a:srgbClr val="AA04F9"/>
                </a:solidFill>
                <a:latin typeface="Courier New"/>
                <a:ea typeface="Courier New"/>
                <a:cs typeface="Courier New"/>
                <a:sym typeface="Courier New"/>
              </a:rPr>
              <a:t>'RA = %f rad \n'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,RA)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fprintf(</a:t>
            </a:r>
            <a:r>
              <a:rPr lang="en" sz="1000">
                <a:solidFill>
                  <a:srgbClr val="AA04F9"/>
                </a:solidFill>
                <a:latin typeface="Courier New"/>
                <a:ea typeface="Courier New"/>
                <a:cs typeface="Courier New"/>
                <a:sym typeface="Courier New"/>
              </a:rPr>
              <a:t>'dec = %f rad \n'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,delta)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[RA,delta] = SolarAzElq(UTC,Lat,Lon,Alt)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nargin&lt;4 || isempty(Alt), Alt = 0; </a:t>
            </a: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00">
              <a:solidFill>
                <a:srgbClr val="0E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d2r = pi/180; </a:t>
            </a:r>
            <a:r>
              <a:rPr lang="en" sz="1000">
                <a:solidFill>
                  <a:srgbClr val="028009"/>
                </a:solidFill>
                <a:latin typeface="Courier New"/>
                <a:ea typeface="Courier New"/>
                <a:cs typeface="Courier New"/>
                <a:sym typeface="Courier New"/>
              </a:rPr>
              <a:t>%radiance to degrees conversion factor</a:t>
            </a:r>
            <a:endParaRPr sz="1000">
              <a:solidFill>
                <a:srgbClr val="02800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r2d = 180/pi; </a:t>
            </a:r>
            <a:r>
              <a:rPr lang="en" sz="1000">
                <a:solidFill>
                  <a:srgbClr val="028009"/>
                </a:solidFill>
                <a:latin typeface="Courier New"/>
                <a:ea typeface="Courier New"/>
                <a:cs typeface="Courier New"/>
                <a:sym typeface="Courier New"/>
              </a:rPr>
              <a:t>%radiance to degrees conversion factor</a:t>
            </a:r>
            <a:endParaRPr sz="1000">
              <a:solidFill>
                <a:srgbClr val="02800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ischar(UTC)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UTC = cellstr(UTC);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00">
              <a:solidFill>
                <a:srgbClr val="0E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iscell(UTC)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UTC = reshape(datenum(UTC(:),</a:t>
            </a:r>
            <a:r>
              <a:rPr lang="en" sz="1000">
                <a:solidFill>
                  <a:srgbClr val="AA04F9"/>
                </a:solidFill>
                <a:latin typeface="Courier New"/>
                <a:ea typeface="Courier New"/>
                <a:cs typeface="Courier New"/>
                <a:sym typeface="Courier New"/>
              </a:rPr>
              <a:t>'yyyy-mm-dd HH:MM:SS'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00">
              <a:solidFill>
                <a:srgbClr val="0E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[year,month,day,hour,min,sec] = datevec(UTC);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ndims(UTC)&gt;2 </a:t>
            </a:r>
            <a:r>
              <a:rPr lang="en" sz="1000">
                <a:solidFill>
                  <a:srgbClr val="028009"/>
                </a:solidFill>
                <a:latin typeface="Courier New"/>
                <a:ea typeface="Courier New"/>
                <a:cs typeface="Courier New"/>
                <a:sym typeface="Courier New"/>
              </a:rPr>
              <a:t>%#ok&lt;ISMAT&gt;</a:t>
            </a:r>
            <a:endParaRPr sz="1000">
              <a:solidFill>
                <a:srgbClr val="02800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year = reshape(year 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month = reshape(month,size(UTC));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day = reshape(day 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hour = reshape(hour 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min = reshape(min 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sec = reshape(sec ,size(UTC));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00">
              <a:solidFill>
                <a:srgbClr val="0E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[jd,UTH] = juliandate(year,month,day,hour,min,sec);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day = jd - 2451543.5;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 = 282.9404 + 4.70935e-5 * day;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5382275" y="0"/>
            <a:ext cx="3810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 = 0.016709 - 1.151e-9 * day;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 = mod(356.0470 + 0.9856002585 * day, 360);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 = w + M;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oblecl = (23.4393 - 3.563e-7 * day)*d2r;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 = M + r2d*e.*sin(M*d2r).*(1+e.*cos(M*d2r));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 = cos(E*d2r)-e;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year = sin(E*d2r).*sqrt(1-e.^2);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 = sqrt(x.^2 + year.^2);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 = atan2(year,x)*r2d;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lon = v + w;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xeclip = r.*cos(lon*d2r);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yeclip = r.*sin(lon*d2r);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zeclip = 0;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xequat = xeclip;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yequat = yeclip.*cos(oblecl) + zeclip*sin(oblecl);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zequat = yeclip.*sin(0.409115648642983) + zeclip*cos(oblecl);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 = sqrt(xequat.^2 + yequat.^2 + zequat.^2) - (Alt/149598000);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RA = atan2(yequat,xequat); </a:t>
            </a:r>
            <a:r>
              <a:rPr lang="en" sz="1000">
                <a:solidFill>
                  <a:srgbClr val="028009"/>
                </a:solidFill>
                <a:latin typeface="Courier New"/>
                <a:ea typeface="Courier New"/>
                <a:cs typeface="Courier New"/>
                <a:sym typeface="Courier New"/>
              </a:rPr>
              <a:t>% in radians</a:t>
            </a:r>
            <a:endParaRPr sz="1000">
              <a:solidFill>
                <a:srgbClr val="02800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delta = asin(zequat./r); </a:t>
            </a:r>
            <a:r>
              <a:rPr lang="en" sz="1000">
                <a:solidFill>
                  <a:srgbClr val="028009"/>
                </a:solidFill>
                <a:latin typeface="Courier New"/>
                <a:ea typeface="Courier New"/>
                <a:cs typeface="Courier New"/>
                <a:sym typeface="Courier New"/>
              </a:rPr>
              <a:t>% in radians</a:t>
            </a:r>
            <a:endParaRPr sz="1000">
              <a:solidFill>
                <a:srgbClr val="02800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00">
              <a:solidFill>
                <a:srgbClr val="0E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0" rtl="0" algn="l">
              <a:lnSpc>
                <a:spcPct val="1230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E00FF"/>
                </a:solidFill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[jd,UTH] = juliandate(year,month,day,hour,min,sec)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9"/>
          <p:cNvCxnSpPr/>
          <p:nvPr/>
        </p:nvCxnSpPr>
        <p:spPr>
          <a:xfrm>
            <a:off x="5432025" y="9950"/>
            <a:ext cx="29700" cy="51735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